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5" r:id="rId1"/>
  </p:sldMasterIdLst>
  <p:notesMasterIdLst>
    <p:notesMasterId r:id="rId18"/>
  </p:notesMasterIdLst>
  <p:sldIdLst>
    <p:sldId id="256" r:id="rId2"/>
    <p:sldId id="257" r:id="rId3"/>
    <p:sldId id="278" r:id="rId4"/>
    <p:sldId id="269" r:id="rId5"/>
    <p:sldId id="270" r:id="rId6"/>
    <p:sldId id="274" r:id="rId7"/>
    <p:sldId id="272" r:id="rId8"/>
    <p:sldId id="273" r:id="rId9"/>
    <p:sldId id="271" r:id="rId10"/>
    <p:sldId id="276" r:id="rId11"/>
    <p:sldId id="277" r:id="rId12"/>
    <p:sldId id="279" r:id="rId13"/>
    <p:sldId id="280" r:id="rId14"/>
    <p:sldId id="281" r:id="rId15"/>
    <p:sldId id="266" r:id="rId16"/>
    <p:sldId id="275" r:id="rId17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890CD"/>
    <a:srgbClr val="B7B7B7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108" y="7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4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4720973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68213abd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68213abd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60ccb00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60ccb00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l-PL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58363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81f46408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81f46408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owy">
  <p:cSld name="TITLE_1">
    <p:bg>
      <p:bgPr>
        <a:solidFill>
          <a:srgbClr val="1C2F96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>
            <a:off x="1980000" y="6498000"/>
            <a:ext cx="7164000" cy="3600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360797" y="6383425"/>
            <a:ext cx="7833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r>
              <a:rPr lang="pl"/>
              <a:t>/100</a:t>
            </a:r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ubTitle" idx="1"/>
          </p:nvPr>
        </p:nvSpPr>
        <p:spPr>
          <a:xfrm>
            <a:off x="3295500" y="4320733"/>
            <a:ext cx="6298800" cy="203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2093550" y="90000"/>
            <a:ext cx="6936900" cy="16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42" name="Google Shape;42;p6"/>
          <p:cNvSpPr/>
          <p:nvPr/>
        </p:nvSpPr>
        <p:spPr>
          <a:xfrm>
            <a:off x="0" y="0"/>
            <a:ext cx="1980000" cy="685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 txBox="1"/>
          <p:nvPr/>
        </p:nvSpPr>
        <p:spPr>
          <a:xfrm>
            <a:off x="1980000" y="6498000"/>
            <a:ext cx="2674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>
                <a:solidFill>
                  <a:schemeClr val="lt1"/>
                </a:solidFill>
              </a:rPr>
              <a:t>Szczecin</a:t>
            </a:r>
            <a:r>
              <a:rPr lang="pl" dirty="0">
                <a:solidFill>
                  <a:schemeClr val="lt1"/>
                </a:solidFill>
              </a:rPr>
              <a:t>, </a:t>
            </a:r>
            <a:r>
              <a:rPr lang="pl-PL" i="1" dirty="0">
                <a:solidFill>
                  <a:schemeClr val="lt1"/>
                </a:solidFill>
              </a:rPr>
              <a:t>30.06.2020r</a:t>
            </a:r>
            <a:endParaRPr lang="pl-PL" dirty="0">
              <a:solidFill>
                <a:srgbClr val="FFFFFF"/>
              </a:solidFill>
            </a:endParaRPr>
          </a:p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890454"/>
            <a:ext cx="1980001" cy="569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9225"/>
            <a:ext cx="1980001" cy="881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owy 1">
  <p:cSld name="TITLE_1_1">
    <p:bg>
      <p:bgPr>
        <a:solidFill>
          <a:srgbClr val="D9D9D9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/>
          <p:nvPr/>
        </p:nvSpPr>
        <p:spPr>
          <a:xfrm>
            <a:off x="1980000" y="6498000"/>
            <a:ext cx="7164000" cy="3600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7"/>
          <p:cNvSpPr/>
          <p:nvPr/>
        </p:nvSpPr>
        <p:spPr>
          <a:xfrm>
            <a:off x="0" y="0"/>
            <a:ext cx="1980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183194" y="6383425"/>
            <a:ext cx="960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 smtClean="0"/>
              <a:pPr/>
              <a:t>‹#›</a:t>
            </a:fld>
            <a:r>
              <a:rPr lang="pl" dirty="0"/>
              <a:t>/16</a:t>
            </a:r>
            <a:endParaRPr dirty="0"/>
          </a:p>
        </p:txBody>
      </p:sp>
      <p:sp>
        <p:nvSpPr>
          <p:cNvPr id="50" name="Google Shape;50;p7"/>
          <p:cNvSpPr txBox="1">
            <a:spLocks noGrp="1"/>
          </p:cNvSpPr>
          <p:nvPr>
            <p:ph type="subTitle" idx="1"/>
          </p:nvPr>
        </p:nvSpPr>
        <p:spPr>
          <a:xfrm>
            <a:off x="0" y="1800000"/>
            <a:ext cx="2110800" cy="35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  <a:highlight>
                  <a:srgbClr val="000000"/>
                </a:highlight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  <a:highlight>
                  <a:srgbClr val="000000"/>
                </a:highlight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  <a:highlight>
                  <a:srgbClr val="000000"/>
                </a:highlight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  <a:highlight>
                  <a:srgbClr val="000000"/>
                </a:highlight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  <a:highlight>
                  <a:srgbClr val="000000"/>
                </a:highlight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  <a:highlight>
                  <a:srgbClr val="000000"/>
                </a:highlight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  <a:highlight>
                  <a:srgbClr val="000000"/>
                </a:highlight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  <a:highlight>
                  <a:srgbClr val="000000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1980000" y="0"/>
            <a:ext cx="7164000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2600"/>
              <a:buNone/>
              <a:defRPr sz="2600" b="1">
                <a:solidFill>
                  <a:srgbClr val="3D85C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 b="1"/>
            </a:lvl9pPr>
          </a:lstStyle>
          <a:p>
            <a:endParaRPr/>
          </a:p>
        </p:txBody>
      </p:sp>
      <p:sp>
        <p:nvSpPr>
          <p:cNvPr id="52" name="Google Shape;52;p7"/>
          <p:cNvSpPr txBox="1"/>
          <p:nvPr userDrawn="1"/>
        </p:nvSpPr>
        <p:spPr>
          <a:xfrm>
            <a:off x="1980000" y="6498000"/>
            <a:ext cx="2674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>
                <a:solidFill>
                  <a:schemeClr val="lt1"/>
                </a:solidFill>
              </a:rPr>
              <a:t>Szczecin</a:t>
            </a:r>
            <a:r>
              <a:rPr lang="pl" dirty="0">
                <a:solidFill>
                  <a:schemeClr val="lt1"/>
                </a:solidFill>
              </a:rPr>
              <a:t>, </a:t>
            </a:r>
            <a:r>
              <a:rPr lang="pl-PL" i="1" dirty="0">
                <a:solidFill>
                  <a:schemeClr val="lt1"/>
                </a:solidFill>
              </a:rPr>
              <a:t>30.06.2020r.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53" name="Google Shape;5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890454"/>
            <a:ext cx="1980001" cy="569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9225"/>
            <a:ext cx="1980001" cy="881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owy 1 1">
  <p:cSld name="TITLE_1_1_1">
    <p:bg>
      <p:bgPr>
        <a:noFill/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/>
          <p:nvPr/>
        </p:nvSpPr>
        <p:spPr>
          <a:xfrm>
            <a:off x="1980000" y="6498000"/>
            <a:ext cx="7164000" cy="3600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8"/>
          <p:cNvSpPr/>
          <p:nvPr/>
        </p:nvSpPr>
        <p:spPr>
          <a:xfrm>
            <a:off x="0" y="0"/>
            <a:ext cx="1980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2274300" y="3135625"/>
            <a:ext cx="62520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2400"/>
              <a:buNone/>
              <a:defRPr sz="2400">
                <a:solidFill>
                  <a:srgbClr val="3D85C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59" name="Google Shape;59;p8" descr="title.bg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4017225" y="0"/>
            <a:ext cx="5126774" cy="609575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8"/>
          <p:cNvSpPr txBox="1"/>
          <p:nvPr/>
        </p:nvSpPr>
        <p:spPr>
          <a:xfrm>
            <a:off x="1980000" y="6498000"/>
            <a:ext cx="2674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1"/>
                </a:solidFill>
              </a:rPr>
              <a:t>Smolenice, 29.04.2019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8183194" y="6383425"/>
            <a:ext cx="960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400"/>
            </a:lvl1pPr>
            <a:lvl2pPr lvl="1" rtl="0">
              <a:buNone/>
              <a:defRPr sz="1400"/>
            </a:lvl2pPr>
            <a:lvl3pPr lvl="2" rtl="0">
              <a:buNone/>
              <a:defRPr sz="1400"/>
            </a:lvl3pPr>
            <a:lvl4pPr lvl="3" rtl="0">
              <a:buNone/>
              <a:defRPr sz="1400"/>
            </a:lvl4pPr>
            <a:lvl5pPr lvl="4" rtl="0">
              <a:buNone/>
              <a:defRPr sz="1400"/>
            </a:lvl5pPr>
            <a:lvl6pPr lvl="5" rtl="0">
              <a:buNone/>
              <a:defRPr sz="1400"/>
            </a:lvl6pPr>
            <a:lvl7pPr lvl="6" rtl="0">
              <a:buNone/>
              <a:defRPr sz="1400"/>
            </a:lvl7pPr>
            <a:lvl8pPr lvl="7" rtl="0">
              <a:buNone/>
              <a:defRPr sz="1400"/>
            </a:lvl8pPr>
            <a:lvl9pPr lvl="8" rtl="0">
              <a:buNone/>
              <a:defRPr sz="14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r>
              <a:rPr lang="pl"/>
              <a:t>/10</a:t>
            </a:r>
            <a:endParaRPr/>
          </a:p>
        </p:txBody>
      </p:sp>
      <p:pic>
        <p:nvPicPr>
          <p:cNvPr id="62" name="Google Shape;6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890454"/>
            <a:ext cx="1980001" cy="569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49225"/>
            <a:ext cx="1980001" cy="881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pl" smtClean="0">
                <a:latin typeface="+mn-lt"/>
              </a:rPr>
              <a:t>1</a:t>
            </a:fld>
            <a:r>
              <a:rPr lang="pl" dirty="0">
                <a:latin typeface="+mn-lt"/>
              </a:rPr>
              <a:t>/16</a:t>
            </a:r>
            <a:endParaRPr dirty="0">
              <a:latin typeface="+mn-lt"/>
            </a:endParaRPr>
          </a:p>
        </p:txBody>
      </p:sp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2082547" y="926862"/>
            <a:ext cx="6936900" cy="16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l-PL" sz="2800" dirty="0">
                <a:solidFill>
                  <a:schemeClr val="bg1"/>
                </a:solidFill>
                <a:latin typeface="+mn-lt"/>
              </a:rPr>
              <a:t>Synteza cyfrowego układu sterowania wybranymi parametrami klimatycznymi w celu uzyskania optymalnego mikroklimatu do hodowli roślin.</a:t>
            </a:r>
            <a:br>
              <a:rPr lang="pl-PL" sz="3200" b="1" dirty="0">
                <a:solidFill>
                  <a:srgbClr val="FFFFFF"/>
                </a:solidFill>
                <a:latin typeface="+mn-lt"/>
              </a:rPr>
            </a:br>
            <a:br>
              <a:rPr lang="pl-PL" sz="3200" b="1" dirty="0">
                <a:solidFill>
                  <a:srgbClr val="FFFFFF"/>
                </a:solidFill>
                <a:latin typeface="+mn-lt"/>
              </a:rPr>
            </a:br>
            <a:endParaRPr lang="pl-PL" sz="1800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70" name="Google Shape;70;p9"/>
          <p:cNvSpPr txBox="1"/>
          <p:nvPr/>
        </p:nvSpPr>
        <p:spPr>
          <a:xfrm>
            <a:off x="2646996" y="3835293"/>
            <a:ext cx="5619600" cy="12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000" dirty="0">
                <a:solidFill>
                  <a:srgbClr val="FFFFFF"/>
                </a:solidFill>
                <a:latin typeface="+mn-lt"/>
                <a:ea typeface="Lato"/>
                <a:cs typeface="Lato"/>
                <a:sym typeface="Lato"/>
              </a:rPr>
              <a:t>Autor: Sebastian Dyjeta</a:t>
            </a:r>
            <a:endParaRPr sz="2000" dirty="0">
              <a:solidFill>
                <a:srgbClr val="FFFFFF"/>
              </a:solidFill>
              <a:latin typeface="+mn-lt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FFFFF"/>
              </a:solidFill>
              <a:latin typeface="+mn-lt"/>
              <a:ea typeface="Lato"/>
              <a:cs typeface="Lato"/>
              <a:sym typeface="Lato"/>
            </a:endParaRPr>
          </a:p>
          <a:p>
            <a:pPr lvl="0" algn="ctr"/>
            <a:r>
              <a:rPr lang="pl-PL" sz="2000" dirty="0">
                <a:solidFill>
                  <a:srgbClr val="FFFFFF"/>
                </a:solidFill>
                <a:latin typeface="+mn-lt"/>
                <a:ea typeface="Lato"/>
                <a:cs typeface="Lato"/>
                <a:sym typeface="Lato"/>
              </a:rPr>
              <a:t>Promotor</a:t>
            </a:r>
            <a:r>
              <a:rPr lang="pl" sz="2000" dirty="0">
                <a:solidFill>
                  <a:srgbClr val="FFFFFF"/>
                </a:solidFill>
                <a:latin typeface="+mn-lt"/>
                <a:ea typeface="Lato"/>
                <a:cs typeface="Lato"/>
                <a:sym typeface="Lato"/>
              </a:rPr>
              <a:t>: </a:t>
            </a:r>
            <a:r>
              <a:rPr lang="pl-PL" sz="2000" dirty="0">
                <a:solidFill>
                  <a:srgbClr val="FFFFFF"/>
                </a:solidFill>
                <a:latin typeface="+mn-lt"/>
                <a:ea typeface="Lato"/>
                <a:cs typeface="Lato"/>
                <a:sym typeface="Lato"/>
              </a:rPr>
              <a:t>dr. inż. Sławomir Jaszczak</a:t>
            </a:r>
            <a:endParaRPr sz="2000" dirty="0">
              <a:solidFill>
                <a:srgbClr val="FFFFFF"/>
              </a:solidFill>
              <a:latin typeface="+mn-lt"/>
              <a:ea typeface="Lato"/>
              <a:cs typeface="Lato"/>
              <a:sym typeface="Lato"/>
            </a:endParaRP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B754B3C8-A4ED-4C85-A87E-062387FAB0F1}"/>
              </a:ext>
            </a:extLst>
          </p:cNvPr>
          <p:cNvSpPr txBox="1"/>
          <p:nvPr/>
        </p:nvSpPr>
        <p:spPr>
          <a:xfrm>
            <a:off x="2171053" y="2668764"/>
            <a:ext cx="65714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000" dirty="0">
                <a:solidFill>
                  <a:srgbClr val="FFFFFF"/>
                </a:solidFill>
                <a:latin typeface="+mn-lt"/>
              </a:rPr>
              <a:t>Zachodniopomorski Uniwersytet Technologiczny</a:t>
            </a:r>
            <a:r>
              <a:rPr lang="pl" sz="2000">
                <a:solidFill>
                  <a:srgbClr val="FFFFFF"/>
                </a:solidFill>
                <a:latin typeface="+mn-lt"/>
              </a:rPr>
              <a:t>, Szczecin</a:t>
            </a:r>
            <a:endParaRPr lang="pl-PL" sz="2000" dirty="0">
              <a:latin typeface="+mn-lt"/>
            </a:endParaRPr>
          </a:p>
        </p:txBody>
      </p:sp>
      <p:sp>
        <p:nvSpPr>
          <p:cNvPr id="7" name="Podtytuł 1">
            <a:extLst>
              <a:ext uri="{FF2B5EF4-FFF2-40B4-BE49-F238E27FC236}">
                <a16:creationId xmlns:a16="http://schemas.microsoft.com/office/drawing/2014/main" id="{CC02F3AE-4866-431C-86E0-9CFBD473A3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000"/>
            <a:ext cx="2110800" cy="3564000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Web API</a:t>
            </a: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47676022-41A1-4DA3-9DB0-4EC1862B1A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pl" smtClean="0">
                <a:latin typeface="+mn-lt"/>
              </a:rPr>
              <a:pPr lvl="0"/>
              <a:t>10</a:t>
            </a:fld>
            <a:r>
              <a:rPr lang="pl" dirty="0">
                <a:latin typeface="+mn-lt"/>
              </a:rPr>
              <a:t>/1</a:t>
            </a:r>
            <a:r>
              <a:rPr lang="pl" dirty="0"/>
              <a:t>6</a:t>
            </a:r>
            <a:endParaRPr lang="pl" dirty="0">
              <a:latin typeface="+mn-lt"/>
            </a:endParaRP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62E489CD-40C1-4D62-B5DF-0FA2268C5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+mn-lt"/>
              </a:rPr>
              <a:t>Widoki </a:t>
            </a:r>
          </a:p>
        </p:txBody>
      </p:sp>
      <p:sp>
        <p:nvSpPr>
          <p:cNvPr id="7" name="Podtytuł 1">
            <a:extLst>
              <a:ext uri="{FF2B5EF4-FFF2-40B4-BE49-F238E27FC236}">
                <a16:creationId xmlns:a16="http://schemas.microsoft.com/office/drawing/2014/main" id="{7A9839FC-BE7C-439E-B80F-06DC5640E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ea typeface="Montserrat"/>
                <a:cs typeface="Montserrat"/>
                <a:sym typeface="Montserrat"/>
              </a:rPr>
              <a:t>Web API</a:t>
            </a:r>
            <a:endParaRPr lang="pl-PL" sz="1200" b="1" dirty="0">
              <a:solidFill>
                <a:srgbClr val="7890CD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  <a:p>
            <a:endParaRPr lang="pl-PL" sz="1200" dirty="0">
              <a:latin typeface="+mn-lt"/>
            </a:endParaRP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7102B129-34DC-4831-8306-707C20CA40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333"/>
          <a:stretch/>
        </p:blipFill>
        <p:spPr>
          <a:xfrm>
            <a:off x="2272176" y="1260000"/>
            <a:ext cx="4815840" cy="4681538"/>
          </a:xfrm>
          <a:prstGeom prst="rect">
            <a:avLst/>
          </a:prstGeom>
        </p:spPr>
      </p:pic>
      <p:pic>
        <p:nvPicPr>
          <p:cNvPr id="6" name="Obraz 5" descr="Obraz zawierający zrzut ekranu, telefon&#10;&#10;Opis wygenerowany automatycznie">
            <a:extLst>
              <a:ext uri="{FF2B5EF4-FFF2-40B4-BE49-F238E27FC236}">
                <a16:creationId xmlns:a16="http://schemas.microsoft.com/office/drawing/2014/main" id="{01F01C24-AB7B-46D3-84C3-733E55903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368" y="1260000"/>
            <a:ext cx="2997648" cy="505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50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091ABD00-4B98-43B7-8D43-B569E91EEA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pl" smtClean="0">
                <a:latin typeface="+mn-lt"/>
              </a:rPr>
              <a:pPr lvl="0"/>
              <a:t>11</a:t>
            </a:fld>
            <a:r>
              <a:rPr lang="pl" dirty="0">
                <a:latin typeface="+mn-lt"/>
              </a:rPr>
              <a:t>/1</a:t>
            </a:r>
            <a:r>
              <a:rPr lang="pl" dirty="0"/>
              <a:t>6</a:t>
            </a:r>
            <a:endParaRPr lang="pl" dirty="0">
              <a:latin typeface="+mn-lt"/>
            </a:endParaRP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55E81B8D-0089-4002-8633-40DF1CE0B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+mn-lt"/>
              </a:rPr>
              <a:t>Widoki c.d.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235F3127-3E75-4294-BD8B-F44BB10F1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4580" y="365760"/>
            <a:ext cx="3398839" cy="5758434"/>
          </a:xfrm>
          <a:prstGeom prst="rect">
            <a:avLst/>
          </a:prstGeom>
        </p:spPr>
      </p:pic>
      <p:sp>
        <p:nvSpPr>
          <p:cNvPr id="6" name="Podtytuł 1">
            <a:extLst>
              <a:ext uri="{FF2B5EF4-FFF2-40B4-BE49-F238E27FC236}">
                <a16:creationId xmlns:a16="http://schemas.microsoft.com/office/drawing/2014/main" id="{22E92E37-4BA2-4043-8052-99D939E1C4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ea typeface="Montserrat"/>
                <a:cs typeface="Montserrat"/>
                <a:sym typeface="Montserrat"/>
              </a:rPr>
              <a:t>Web API</a:t>
            </a:r>
            <a:endParaRPr lang="pl-PL" sz="1200" b="1" dirty="0">
              <a:solidFill>
                <a:srgbClr val="7890CD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  <a:p>
            <a:endParaRPr lang="pl-PL" sz="1200" dirty="0">
              <a:latin typeface="+mn-lt"/>
            </a:endParaRPr>
          </a:p>
        </p:txBody>
      </p:sp>
      <p:pic>
        <p:nvPicPr>
          <p:cNvPr id="8" name="Obraz 7" descr="Obraz zawierający zrzut ekranu&#10;&#10;Opis wygenerowany automatycznie">
            <a:extLst>
              <a:ext uri="{FF2B5EF4-FFF2-40B4-BE49-F238E27FC236}">
                <a16:creationId xmlns:a16="http://schemas.microsoft.com/office/drawing/2014/main" id="{FA485068-D911-46DE-8E4A-8E9CF4EBED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4759" y="1260000"/>
            <a:ext cx="3055063" cy="3872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378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5B698536-7EF7-4BEF-A428-2C1003C7FB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pl" smtClean="0"/>
              <a:pPr lvl="0"/>
              <a:t>12</a:t>
            </a:fld>
            <a:r>
              <a:rPr lang="pl" dirty="0"/>
              <a:t>/16</a:t>
            </a: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9214723A-3E3F-4FAF-B9CF-2F98022EF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Web API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EE18F58C-F4CB-4F5F-88F3-6A4FC95D41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86" t="3405" r="4842" b="4457"/>
          <a:stretch/>
        </p:blipFill>
        <p:spPr>
          <a:xfrm>
            <a:off x="2329913" y="959667"/>
            <a:ext cx="6464174" cy="5423758"/>
          </a:xfrm>
          <a:prstGeom prst="rect">
            <a:avLst/>
          </a:prstGeom>
        </p:spPr>
      </p:pic>
      <p:sp>
        <p:nvSpPr>
          <p:cNvPr id="10" name="Podtytuł 1">
            <a:extLst>
              <a:ext uri="{FF2B5EF4-FFF2-40B4-BE49-F238E27FC236}">
                <a16:creationId xmlns:a16="http://schemas.microsoft.com/office/drawing/2014/main" id="{F56AB0C4-E615-4B4F-9920-E5B8CC321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Web API</a:t>
            </a: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</p:txBody>
      </p:sp>
    </p:spTree>
    <p:extLst>
      <p:ext uri="{BB962C8B-B14F-4D97-AF65-F5344CB8AC3E}">
        <p14:creationId xmlns:p14="http://schemas.microsoft.com/office/powerpoint/2010/main" val="2680271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8A0B0E16-40F9-4204-8145-5ED75883EB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pl" smtClean="0"/>
              <a:pPr lvl="0"/>
              <a:t>13</a:t>
            </a:fld>
            <a:r>
              <a:rPr lang="pl" dirty="0"/>
              <a:t>/16</a:t>
            </a: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8B710E0D-BF44-4D17-8BC2-A3030D6BC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Web API c.d.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1928D6B3-E9E9-41CB-A0A5-EF68750D4512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65" t="16033" r="54399" b="46242"/>
          <a:stretch/>
        </p:blipFill>
        <p:spPr bwMode="auto">
          <a:xfrm>
            <a:off x="2698974" y="1658353"/>
            <a:ext cx="5726051" cy="40181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Podtytuł 1">
            <a:extLst>
              <a:ext uri="{FF2B5EF4-FFF2-40B4-BE49-F238E27FC236}">
                <a16:creationId xmlns:a16="http://schemas.microsoft.com/office/drawing/2014/main" id="{D61F534F-65E2-4265-B29E-333543A15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Web API</a:t>
            </a: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</p:txBody>
      </p:sp>
    </p:spTree>
    <p:extLst>
      <p:ext uri="{BB962C8B-B14F-4D97-AF65-F5344CB8AC3E}">
        <p14:creationId xmlns:p14="http://schemas.microsoft.com/office/powerpoint/2010/main" val="336453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ADDFAC0C-461B-4E89-ADF8-D8384B1CB5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pl" smtClean="0"/>
              <a:pPr lvl="0"/>
              <a:t>14</a:t>
            </a:fld>
            <a:r>
              <a:rPr lang="pl" dirty="0"/>
              <a:t>/16</a:t>
            </a: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D4C83B4C-67BD-4FE7-8DF3-0E156F110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Web API c.d.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09F8491C-F4CF-4CBC-AB1A-B7E7DBF4AEEC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42" t="22503" r="-213" b="34263"/>
          <a:stretch/>
        </p:blipFill>
        <p:spPr bwMode="auto">
          <a:xfrm>
            <a:off x="2197184" y="1260000"/>
            <a:ext cx="6729631" cy="46926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Podtytuł 1">
            <a:extLst>
              <a:ext uri="{FF2B5EF4-FFF2-40B4-BE49-F238E27FC236}">
                <a16:creationId xmlns:a16="http://schemas.microsoft.com/office/drawing/2014/main" id="{E1896E2E-347C-43FA-B508-094E1D8D25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Web API</a:t>
            </a: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</p:txBody>
      </p:sp>
    </p:spTree>
    <p:extLst>
      <p:ext uri="{BB962C8B-B14F-4D97-AF65-F5344CB8AC3E}">
        <p14:creationId xmlns:p14="http://schemas.microsoft.com/office/powerpoint/2010/main" val="2721727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>
            <a:spLocks noGrp="1"/>
          </p:cNvSpPr>
          <p:nvPr>
            <p:ph type="title"/>
          </p:nvPr>
        </p:nvSpPr>
        <p:spPr>
          <a:xfrm>
            <a:off x="2706727" y="1800000"/>
            <a:ext cx="5956917" cy="24324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000" dirty="0">
                <a:latin typeface="+mn-lt"/>
              </a:rPr>
              <a:t>Plany dalszego rozwoju </a:t>
            </a:r>
            <a:endParaRPr sz="6000" dirty="0">
              <a:latin typeface="+mn-lt"/>
            </a:endParaRPr>
          </a:p>
        </p:txBody>
      </p:sp>
      <p:sp>
        <p:nvSpPr>
          <p:cNvPr id="157" name="Google Shape;157;p19"/>
          <p:cNvSpPr txBox="1">
            <a:spLocks noGrp="1"/>
          </p:cNvSpPr>
          <p:nvPr>
            <p:ph type="sldNum" idx="12"/>
          </p:nvPr>
        </p:nvSpPr>
        <p:spPr>
          <a:xfrm>
            <a:off x="8183194" y="6383425"/>
            <a:ext cx="960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SzPts val="1100"/>
            </a:pPr>
            <a:fld id="{00000000-1234-1234-1234-123412341234}" type="slidenum">
              <a:rPr lang="pl" smtClean="0">
                <a:latin typeface="+mn-lt"/>
              </a:rPr>
              <a:pPr lvl="0">
                <a:buSzPts val="1100"/>
              </a:pPr>
              <a:t>15</a:t>
            </a:fld>
            <a:r>
              <a:rPr lang="pl" dirty="0">
                <a:latin typeface="+mn-lt"/>
              </a:rPr>
              <a:t>/1</a:t>
            </a:r>
            <a:r>
              <a:rPr lang="pl" dirty="0"/>
              <a:t>6</a:t>
            </a:r>
            <a:endParaRPr dirty="0">
              <a:latin typeface="+mn-lt"/>
            </a:endParaRPr>
          </a:p>
        </p:txBody>
      </p:sp>
      <p:sp>
        <p:nvSpPr>
          <p:cNvPr id="7" name="Podtytuł 1">
            <a:extLst>
              <a:ext uri="{FF2B5EF4-FFF2-40B4-BE49-F238E27FC236}">
                <a16:creationId xmlns:a16="http://schemas.microsoft.com/office/drawing/2014/main" id="{77EFBBEB-78B3-4DE6-BFB2-B4F0ABD85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1944210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Web API</a:t>
            </a: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  <a:p>
            <a:endParaRPr lang="pl-PL" sz="1200" dirty="0">
              <a:latin typeface="+mn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1EDB50E5-C438-428A-8CB5-97CEE4D074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pl" smtClean="0">
                <a:latin typeface="+mn-lt"/>
              </a:rPr>
              <a:pPr lvl="0"/>
              <a:t>16</a:t>
            </a:fld>
            <a:r>
              <a:rPr lang="pl" dirty="0">
                <a:latin typeface="+mn-lt"/>
              </a:rPr>
              <a:t>/1</a:t>
            </a:r>
            <a:r>
              <a:rPr lang="pl" dirty="0"/>
              <a:t>6</a:t>
            </a:r>
            <a:endParaRPr lang="pl" dirty="0">
              <a:latin typeface="+mn-lt"/>
            </a:endParaRP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8BF7766F-8488-440A-A149-DFADF6E5B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3446" y="1649209"/>
            <a:ext cx="6020554" cy="2968057"/>
          </a:xfrm>
        </p:spPr>
        <p:txBody>
          <a:bodyPr/>
          <a:lstStyle/>
          <a:p>
            <a:r>
              <a:rPr lang="pl-PL" sz="6000" dirty="0">
                <a:latin typeface="+mn-lt"/>
              </a:rPr>
              <a:t>Dziękuję za uwagę </a:t>
            </a:r>
          </a:p>
        </p:txBody>
      </p:sp>
      <p:sp>
        <p:nvSpPr>
          <p:cNvPr id="5" name="Podtytuł 1">
            <a:extLst>
              <a:ext uri="{FF2B5EF4-FFF2-40B4-BE49-F238E27FC236}">
                <a16:creationId xmlns:a16="http://schemas.microsoft.com/office/drawing/2014/main" id="{DB19B47A-D68B-4209-AA6D-05CF8AA1DA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Web API</a:t>
            </a: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  <a:p>
            <a:endParaRPr lang="pl-PL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01624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1980000" y="0"/>
            <a:ext cx="7164000" cy="12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>
                <a:latin typeface="+mn-lt"/>
              </a:rPr>
              <a:t>Plan prezentacji</a:t>
            </a:r>
            <a:endParaRPr dirty="0">
              <a:latin typeface="+mn-lt"/>
            </a:endParaRPr>
          </a:p>
        </p:txBody>
      </p:sp>
      <p:sp>
        <p:nvSpPr>
          <p:cNvPr id="76" name="Google Shape;76;p10"/>
          <p:cNvSpPr txBox="1">
            <a:spLocks noGrp="1"/>
          </p:cNvSpPr>
          <p:nvPr>
            <p:ph type="sldNum" idx="12"/>
          </p:nvPr>
        </p:nvSpPr>
        <p:spPr>
          <a:xfrm>
            <a:off x="8183194" y="6383425"/>
            <a:ext cx="9609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pl" smtClean="0">
                <a:latin typeface="+mn-lt"/>
              </a:rPr>
              <a:t>2</a:t>
            </a:fld>
            <a:r>
              <a:rPr lang="pl" dirty="0">
                <a:latin typeface="+mn-lt"/>
              </a:rPr>
              <a:t>/16</a:t>
            </a:r>
            <a:endParaRPr dirty="0">
              <a:latin typeface="+mn-lt"/>
            </a:endParaRPr>
          </a:p>
        </p:txBody>
      </p:sp>
      <p:sp>
        <p:nvSpPr>
          <p:cNvPr id="2" name="Podtytuł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/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ea typeface="Montserrat"/>
                <a:cs typeface="Montserrat"/>
                <a:sym typeface="Montserrat"/>
              </a:rPr>
              <a:t>Web API</a:t>
            </a:r>
            <a:endParaRPr lang="pl-PL" sz="1200" dirty="0">
              <a:solidFill>
                <a:srgbClr val="B7B7B7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  <a:p>
            <a:endParaRPr lang="pl-PL" sz="1200" dirty="0">
              <a:latin typeface="+mn-lt"/>
            </a:endParaRPr>
          </a:p>
        </p:txBody>
      </p:sp>
      <p:sp>
        <p:nvSpPr>
          <p:cNvPr id="13" name="Google Shape;159;p19">
            <a:extLst>
              <a:ext uri="{FF2B5EF4-FFF2-40B4-BE49-F238E27FC236}">
                <a16:creationId xmlns:a16="http://schemas.microsoft.com/office/drawing/2014/main" id="{223B7145-0E2E-497B-90E1-0D504E0FD04C}"/>
              </a:ext>
            </a:extLst>
          </p:cNvPr>
          <p:cNvSpPr txBox="1"/>
          <p:nvPr/>
        </p:nvSpPr>
        <p:spPr>
          <a:xfrm>
            <a:off x="2110800" y="1425925"/>
            <a:ext cx="6767100" cy="48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l-PL" sz="24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457200" lvl="0" indent="-457200">
              <a:spcBef>
                <a:spcPts val="1000"/>
              </a:spcBef>
              <a:buFont typeface="+mj-lt"/>
              <a:buAutoNum type="arabicPeriod"/>
            </a:pPr>
            <a:r>
              <a:rPr lang="pl-PL" sz="24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457200" lvl="0" indent="-457200">
              <a:spcBef>
                <a:spcPts val="1000"/>
              </a:spcBef>
              <a:buFont typeface="+mj-lt"/>
              <a:buAutoNum type="arabicPeriod"/>
            </a:pPr>
            <a:r>
              <a:rPr lang="pl-PL" sz="24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457200" lvl="0" indent="-457200">
              <a:spcBef>
                <a:spcPts val="1000"/>
              </a:spcBef>
              <a:buFont typeface="+mj-lt"/>
              <a:buAutoNum type="arabicPeriod"/>
            </a:pPr>
            <a:r>
              <a:rPr lang="pl-PL" sz="24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457200" lvl="0" indent="-457200">
              <a:spcBef>
                <a:spcPts val="1000"/>
              </a:spcBef>
              <a:buFont typeface="+mj-lt"/>
              <a:buAutoNum type="arabicPeriod"/>
            </a:pPr>
            <a:r>
              <a:rPr lang="pl-PL" sz="24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457200" lvl="0" indent="-457200">
              <a:spcBef>
                <a:spcPts val="1000"/>
              </a:spcBef>
              <a:buFont typeface="+mj-lt"/>
              <a:buAutoNum type="arabicPeriod"/>
            </a:pPr>
            <a:r>
              <a:rPr lang="pl-PL" sz="24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457200" lvl="0" indent="-457200">
              <a:spcBef>
                <a:spcPts val="1000"/>
              </a:spcBef>
              <a:buFont typeface="+mj-lt"/>
              <a:buAutoNum type="arabicPeriod"/>
            </a:pPr>
            <a:r>
              <a:rPr lang="pl-PL" sz="24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457200" lvl="0" indent="-457200">
              <a:spcBef>
                <a:spcPts val="1000"/>
              </a:spcBef>
              <a:buFont typeface="+mj-lt"/>
              <a:buAutoNum type="arabicPeriod"/>
            </a:pPr>
            <a:r>
              <a:rPr lang="pl-PL" sz="24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Web API</a:t>
            </a:r>
          </a:p>
          <a:p>
            <a:pPr marL="457200" lvl="0" indent="-457200">
              <a:spcBef>
                <a:spcPts val="100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pl-PL" sz="24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3D86947B-6CAC-4D62-93FB-3982B7EA31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 smtClean="0">
                <a:latin typeface="+mn-lt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r>
              <a:rPr lang="pl" dirty="0">
                <a:latin typeface="+mn-lt"/>
              </a:rPr>
              <a:t>/16</a:t>
            </a: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DB697247-3B8A-481D-BFA8-1893240C5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2177" y="1800225"/>
            <a:ext cx="6090083" cy="3002819"/>
          </a:xfrm>
        </p:spPr>
        <p:txBody>
          <a:bodyPr/>
          <a:lstStyle/>
          <a:p>
            <a:r>
              <a:rPr lang="pl-PL" sz="6000" dirty="0">
                <a:latin typeface="+mn-lt"/>
              </a:rPr>
              <a:t>Uzasadnienie wyboru tematu pracy</a:t>
            </a:r>
          </a:p>
        </p:txBody>
      </p:sp>
      <p:sp>
        <p:nvSpPr>
          <p:cNvPr id="9" name="Podtytuł 1">
            <a:extLst>
              <a:ext uri="{FF2B5EF4-FFF2-40B4-BE49-F238E27FC236}">
                <a16:creationId xmlns:a16="http://schemas.microsoft.com/office/drawing/2014/main" id="{7EF20765-5F3D-4458-BB8B-8C9221190D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ea typeface="Montserrat"/>
                <a:cs typeface="Montserrat"/>
                <a:sym typeface="Montserrat"/>
              </a:rPr>
              <a:t>Web API</a:t>
            </a:r>
            <a:endParaRPr lang="pl-PL" sz="1200" dirty="0">
              <a:solidFill>
                <a:srgbClr val="B7B7B7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  <a:p>
            <a:endParaRPr lang="pl-PL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8708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8AF70520-010C-4384-B6B8-0E1470F3FE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pl" smtClean="0">
                <a:latin typeface="+mn-lt"/>
              </a:rPr>
              <a:pPr lvl="0"/>
              <a:t>4</a:t>
            </a:fld>
            <a:r>
              <a:rPr lang="pl" dirty="0">
                <a:latin typeface="+mn-lt"/>
              </a:rPr>
              <a:t>/1</a:t>
            </a:r>
            <a:r>
              <a:rPr lang="pl" dirty="0"/>
              <a:t>6</a:t>
            </a:r>
            <a:endParaRPr lang="pl" dirty="0">
              <a:latin typeface="+mn-lt"/>
            </a:endParaRP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51B4A063-6897-47C9-8300-19EA4C75F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+mn-lt"/>
              </a:rPr>
              <a:t>Założenia systemu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62FD2167-EED0-48F9-B082-6F8ECCD6C0F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5765" y="1651282"/>
            <a:ext cx="5792470" cy="386143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Podtytuł 1">
            <a:extLst>
              <a:ext uri="{FF2B5EF4-FFF2-40B4-BE49-F238E27FC236}">
                <a16:creationId xmlns:a16="http://schemas.microsoft.com/office/drawing/2014/main" id="{DEF8419E-97E2-4867-AAC1-B5380B8C46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ea typeface="Montserrat"/>
                <a:cs typeface="Montserrat"/>
                <a:sym typeface="Montserrat"/>
              </a:rPr>
              <a:t>Web API</a:t>
            </a:r>
            <a:endParaRPr lang="pl-PL" sz="1200" dirty="0">
              <a:solidFill>
                <a:srgbClr val="B7B7B7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  <a:p>
            <a:endParaRPr lang="pl-PL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8948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0861755B-BF8C-4B4A-895D-F432960784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pl" smtClean="0">
                <a:latin typeface="+mn-lt"/>
              </a:rPr>
              <a:pPr lvl="0"/>
              <a:t>5</a:t>
            </a:fld>
            <a:r>
              <a:rPr lang="pl" dirty="0">
                <a:latin typeface="+mn-lt"/>
              </a:rPr>
              <a:t>/1</a:t>
            </a:r>
            <a:r>
              <a:rPr lang="pl" dirty="0"/>
              <a:t>6</a:t>
            </a:r>
            <a:endParaRPr lang="pl" dirty="0">
              <a:latin typeface="+mn-lt"/>
            </a:endParaRP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A7A58BF9-5F5F-4AB3-8364-F4F046D93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+mn-lt"/>
              </a:rPr>
              <a:t>Hardware </a:t>
            </a:r>
          </a:p>
        </p:txBody>
      </p:sp>
      <p:pic>
        <p:nvPicPr>
          <p:cNvPr id="6" name="Obraz 5" descr="Obraz zawierający siedzi, stół, okno, purpurowy&#10;&#10;Opis wygenerowany automatycznie">
            <a:extLst>
              <a:ext uri="{FF2B5EF4-FFF2-40B4-BE49-F238E27FC236}">
                <a16:creationId xmlns:a16="http://schemas.microsoft.com/office/drawing/2014/main" id="{AF99E100-9D7C-434A-A0A3-DF6A00DD0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000" y="1375217"/>
            <a:ext cx="3527456" cy="4703275"/>
          </a:xfrm>
          <a:prstGeom prst="rect">
            <a:avLst/>
          </a:prstGeom>
        </p:spPr>
      </p:pic>
      <p:pic>
        <p:nvPicPr>
          <p:cNvPr id="8" name="Obraz 7" descr="Obraz zawierający okno, budynek, siedzi, drzwi&#10;&#10;Opis wygenerowany automatycznie">
            <a:extLst>
              <a:ext uri="{FF2B5EF4-FFF2-40B4-BE49-F238E27FC236}">
                <a16:creationId xmlns:a16="http://schemas.microsoft.com/office/drawing/2014/main" id="{0564AA63-DC5D-4345-9B2A-181256F5B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544" y="1375216"/>
            <a:ext cx="3527456" cy="4703275"/>
          </a:xfrm>
          <a:prstGeom prst="rect">
            <a:avLst/>
          </a:prstGeom>
        </p:spPr>
      </p:pic>
      <p:sp>
        <p:nvSpPr>
          <p:cNvPr id="7" name="Podtytuł 1">
            <a:extLst>
              <a:ext uri="{FF2B5EF4-FFF2-40B4-BE49-F238E27FC236}">
                <a16:creationId xmlns:a16="http://schemas.microsoft.com/office/drawing/2014/main" id="{6BC1F67C-F110-4731-A8F5-548AA7FD9B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ea typeface="Montserrat"/>
                <a:cs typeface="Montserrat"/>
                <a:sym typeface="Montserrat"/>
              </a:rPr>
              <a:t>Web API</a:t>
            </a:r>
            <a:endParaRPr lang="pl-PL" sz="1200" dirty="0">
              <a:solidFill>
                <a:srgbClr val="B7B7B7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  <a:p>
            <a:endParaRPr lang="pl-PL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41155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8917127E-1586-4F41-BA1D-DA015D3986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r>
              <a:rPr lang="pl"/>
              <a:t>/15</a:t>
            </a:r>
            <a:endParaRPr lang="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260CCB68-FF06-423A-9C28-C1D7F782DD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3B2E969D-5A3C-4E97-A80D-F35392A0B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 descr="Obraz zawierający sprzęt elektroniczny, obwód&#10;&#10;Opis wygenerowany automatycznie">
            <a:extLst>
              <a:ext uri="{FF2B5EF4-FFF2-40B4-BE49-F238E27FC236}">
                <a16:creationId xmlns:a16="http://schemas.microsoft.com/office/drawing/2014/main" id="{E9605B5E-1CD3-4675-A02D-5816ABF71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262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FE604E29-20E5-4324-9A36-937549FE82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pl" smtClean="0">
                <a:latin typeface="+mn-lt"/>
              </a:rPr>
              <a:pPr lvl="0"/>
              <a:t>7</a:t>
            </a:fld>
            <a:r>
              <a:rPr lang="pl" dirty="0">
                <a:latin typeface="+mn-lt"/>
              </a:rPr>
              <a:t>/1</a:t>
            </a:r>
            <a:r>
              <a:rPr lang="pl" dirty="0"/>
              <a:t>6</a:t>
            </a:r>
            <a:endParaRPr lang="pl" dirty="0">
              <a:latin typeface="+mn-lt"/>
            </a:endParaRP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1B925D2E-1820-4828-B057-079BEF25B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+mn-lt"/>
              </a:rPr>
              <a:t>Hardware c.d.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E4B4365D-F4B7-4EF2-A53F-2F8190A5F09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2975" y="1183822"/>
            <a:ext cx="6360669" cy="479635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Podtytuł 1">
            <a:extLst>
              <a:ext uri="{FF2B5EF4-FFF2-40B4-BE49-F238E27FC236}">
                <a16:creationId xmlns:a16="http://schemas.microsoft.com/office/drawing/2014/main" id="{06CDAFC7-79E6-43FB-AF9C-D1868154C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ea typeface="Montserrat"/>
                <a:cs typeface="Montserrat"/>
                <a:sym typeface="Montserrat"/>
              </a:rPr>
              <a:t>Web API</a:t>
            </a:r>
            <a:endParaRPr lang="pl-PL" sz="1200" dirty="0">
              <a:solidFill>
                <a:srgbClr val="B7B7B7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  <a:p>
            <a:endParaRPr lang="pl-PL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46615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C60C2BA5-D525-4E34-986B-120F8A2E53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pl" smtClean="0">
                <a:latin typeface="+mn-lt"/>
              </a:rPr>
              <a:pPr lvl="0"/>
              <a:t>8</a:t>
            </a:fld>
            <a:r>
              <a:rPr lang="pl" dirty="0">
                <a:latin typeface="+mn-lt"/>
              </a:rPr>
              <a:t>/1</a:t>
            </a:r>
            <a:r>
              <a:rPr lang="pl" dirty="0"/>
              <a:t>6</a:t>
            </a:r>
            <a:endParaRPr lang="pl" dirty="0">
              <a:latin typeface="+mn-lt"/>
            </a:endParaRP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8FB90C8C-528A-44FB-A46C-58DA8A9C6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+mn-lt"/>
              </a:rPr>
              <a:t>Raspberry PI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D820CC37-754D-4E42-B1F7-FBCA493BF5B2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62" b="76493"/>
          <a:stretch/>
        </p:blipFill>
        <p:spPr bwMode="auto">
          <a:xfrm>
            <a:off x="5561999" y="361723"/>
            <a:ext cx="2261997" cy="14403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Obraz 4" descr="Obraz zawierający sprzęt elektroniczny, obwód&#10;&#10;Opis wygenerowany automatycznie">
            <a:extLst>
              <a:ext uri="{FF2B5EF4-FFF2-40B4-BE49-F238E27FC236}">
                <a16:creationId xmlns:a16="http://schemas.microsoft.com/office/drawing/2014/main" id="{9A3F6640-E46D-46AC-AAB0-5469AF8D81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35" t="21785" r="8118" b="11288"/>
          <a:stretch/>
        </p:blipFill>
        <p:spPr>
          <a:xfrm>
            <a:off x="2720569" y="2135138"/>
            <a:ext cx="5682861" cy="3640973"/>
          </a:xfrm>
          <a:prstGeom prst="rect">
            <a:avLst/>
          </a:prstGeom>
        </p:spPr>
      </p:pic>
      <p:sp>
        <p:nvSpPr>
          <p:cNvPr id="7" name="Podtytuł 1">
            <a:extLst>
              <a:ext uri="{FF2B5EF4-FFF2-40B4-BE49-F238E27FC236}">
                <a16:creationId xmlns:a16="http://schemas.microsoft.com/office/drawing/2014/main" id="{1F1CA5F4-CF68-498F-8EBE-20FCF59CE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Software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ea typeface="Montserrat"/>
                <a:cs typeface="Montserrat"/>
                <a:sym typeface="Montserrat"/>
              </a:rPr>
              <a:t>Web API</a:t>
            </a:r>
            <a:endParaRPr lang="pl-PL" sz="1200" dirty="0">
              <a:solidFill>
                <a:srgbClr val="B7B7B7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  <a:p>
            <a:endParaRPr lang="pl-PL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99891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96B8BF15-CAAC-46F2-9AA4-3A98DF844F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pl" smtClean="0">
                <a:latin typeface="+mn-lt"/>
              </a:rPr>
              <a:pPr lvl="0"/>
              <a:t>9</a:t>
            </a:fld>
            <a:r>
              <a:rPr lang="pl" dirty="0">
                <a:latin typeface="+mn-lt"/>
              </a:rPr>
              <a:t>/1</a:t>
            </a:r>
            <a:r>
              <a:rPr lang="pl" dirty="0"/>
              <a:t>6</a:t>
            </a:r>
            <a:endParaRPr lang="pl" dirty="0">
              <a:latin typeface="+mn-lt"/>
            </a:endParaRP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3FA7BC64-A656-4B58-BFF2-A56396259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+mn-lt"/>
              </a:rPr>
              <a:t>Software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CEBB19B6-7BED-47A3-A931-0ADE3E5C35F1}"/>
              </a:ext>
            </a:extLst>
          </p:cNvPr>
          <p:cNvSpPr txBox="1"/>
          <p:nvPr/>
        </p:nvSpPr>
        <p:spPr>
          <a:xfrm>
            <a:off x="1980000" y="1659285"/>
            <a:ext cx="702988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800" dirty="0">
                <a:latin typeface="+mn-lt"/>
              </a:rPr>
              <a:t>Python - język programowania użyty w aplikacji webowej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800" dirty="0" err="1">
                <a:latin typeface="+mn-lt"/>
              </a:rPr>
              <a:t>Flask</a:t>
            </a:r>
            <a:r>
              <a:rPr lang="pl-PL" sz="2800" dirty="0">
                <a:latin typeface="+mn-lt"/>
              </a:rPr>
              <a:t> - REST </a:t>
            </a:r>
            <a:r>
              <a:rPr lang="pl-PL" sz="2800" dirty="0" err="1">
                <a:latin typeface="+mn-lt"/>
              </a:rPr>
              <a:t>framework</a:t>
            </a:r>
            <a:endParaRPr lang="pl-PL" sz="28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800" dirty="0">
                <a:latin typeface="+mn-lt"/>
              </a:rPr>
              <a:t>Linux (</a:t>
            </a:r>
            <a:r>
              <a:rPr lang="pl-PL" sz="2800" dirty="0" err="1">
                <a:latin typeface="+mn-lt"/>
              </a:rPr>
              <a:t>Raspbian</a:t>
            </a:r>
            <a:r>
              <a:rPr lang="pl-PL" sz="2800" dirty="0">
                <a:latin typeface="+mn-lt"/>
              </a:rPr>
              <a:t>) - system operacyjny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800" dirty="0" err="1">
                <a:latin typeface="+mn-lt"/>
              </a:rPr>
              <a:t>Bootstrap</a:t>
            </a:r>
            <a:r>
              <a:rPr lang="pl-PL" sz="2800" dirty="0">
                <a:latin typeface="+mn-lt"/>
              </a:rPr>
              <a:t> - CSS </a:t>
            </a:r>
            <a:r>
              <a:rPr lang="pl-PL" sz="2800" dirty="0" err="1">
                <a:latin typeface="+mn-lt"/>
              </a:rPr>
              <a:t>framework</a:t>
            </a:r>
            <a:endParaRPr lang="pl-PL" sz="2800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800" dirty="0" err="1">
                <a:latin typeface="+mn-lt"/>
              </a:rPr>
              <a:t>SQLite</a:t>
            </a:r>
            <a:r>
              <a:rPr lang="pl-PL" sz="2800" dirty="0">
                <a:latin typeface="+mn-lt"/>
              </a:rPr>
              <a:t> - Database management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800" dirty="0">
                <a:latin typeface="+mn-lt"/>
              </a:rPr>
              <a:t>GIT – kontrola wersji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800" dirty="0" err="1">
                <a:latin typeface="+mn-lt"/>
              </a:rPr>
              <a:t>Postman</a:t>
            </a:r>
            <a:r>
              <a:rPr lang="pl-PL" sz="2800" dirty="0">
                <a:latin typeface="+mn-lt"/>
              </a:rPr>
              <a:t> – testy API</a:t>
            </a:r>
          </a:p>
        </p:txBody>
      </p:sp>
      <p:sp>
        <p:nvSpPr>
          <p:cNvPr id="6" name="Podtytuł 1">
            <a:extLst>
              <a:ext uri="{FF2B5EF4-FFF2-40B4-BE49-F238E27FC236}">
                <a16:creationId xmlns:a16="http://schemas.microsoft.com/office/drawing/2014/main" id="{0575861C-13C3-48FA-8C55-22F171669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800225"/>
            <a:ext cx="2111375" cy="3563938"/>
          </a:xfrm>
        </p:spPr>
        <p:txBody>
          <a:bodyPr/>
          <a:lstStyle/>
          <a:p>
            <a:pPr marL="0" indent="0"/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 prezentacji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Uzasadnienie wyboru tematu pracy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Założenia systemu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Hardware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Raspberry PI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b="1" dirty="0">
                <a:solidFill>
                  <a:srgbClr val="7890CD"/>
                </a:solidFill>
                <a:latin typeface="+mn-lt"/>
                <a:ea typeface="Montserrat"/>
                <a:cs typeface="Montserrat"/>
                <a:sym typeface="Montserrat"/>
              </a:rPr>
              <a:t>Software</a:t>
            </a: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</a:p>
          <a:p>
            <a:pPr marL="0" lv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Widoki</a:t>
            </a:r>
          </a:p>
          <a:p>
            <a:pPr marL="0" indent="0">
              <a:spcBef>
                <a:spcPts val="1000"/>
              </a:spcBef>
            </a:pPr>
            <a:r>
              <a:rPr lang="pl-PL" sz="1200" dirty="0">
                <a:solidFill>
                  <a:srgbClr val="B7B7B7"/>
                </a:solidFill>
                <a:ea typeface="Montserrat"/>
                <a:cs typeface="Montserrat"/>
                <a:sym typeface="Montserrat"/>
              </a:rPr>
              <a:t>Web API</a:t>
            </a:r>
            <a:endParaRPr lang="pl-PL" sz="1200" dirty="0">
              <a:solidFill>
                <a:srgbClr val="B7B7B7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1000"/>
              </a:spcBef>
              <a:spcAft>
                <a:spcPts val="1000"/>
              </a:spcAft>
            </a:pPr>
            <a:r>
              <a:rPr lang="pl-PL" sz="1200" dirty="0">
                <a:solidFill>
                  <a:srgbClr val="B7B7B7"/>
                </a:solidFill>
                <a:latin typeface="+mn-lt"/>
                <a:ea typeface="Montserrat"/>
                <a:cs typeface="Montserrat"/>
                <a:sym typeface="Montserrat"/>
              </a:rPr>
              <a:t>Plany dalszego rozwoju</a:t>
            </a:r>
          </a:p>
          <a:p>
            <a:endParaRPr lang="pl-PL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88971015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1293</TotalTime>
  <Words>416</Words>
  <Application>Microsoft Office PowerPoint</Application>
  <PresentationFormat>Pokaz na ekranie (4:3)</PresentationFormat>
  <Paragraphs>186</Paragraphs>
  <Slides>16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16</vt:i4>
      </vt:variant>
    </vt:vector>
  </HeadingPairs>
  <TitlesOfParts>
    <vt:vector size="20" baseType="lpstr">
      <vt:lpstr>Arial</vt:lpstr>
      <vt:lpstr>Montserrat</vt:lpstr>
      <vt:lpstr>Lato</vt:lpstr>
      <vt:lpstr>Focus</vt:lpstr>
      <vt:lpstr>Synteza cyfrowego układu sterowania wybranymi parametrami klimatycznymi w celu uzyskania optymalnego mikroklimatu do hodowli roślin.  </vt:lpstr>
      <vt:lpstr>Plan prezentacji</vt:lpstr>
      <vt:lpstr>Uzasadnienie wyboru tematu pracy</vt:lpstr>
      <vt:lpstr>Założenia systemu</vt:lpstr>
      <vt:lpstr>Hardware </vt:lpstr>
      <vt:lpstr>Prezentacja programu PowerPoint</vt:lpstr>
      <vt:lpstr>Hardware c.d.</vt:lpstr>
      <vt:lpstr>Raspberry PI</vt:lpstr>
      <vt:lpstr>Software</vt:lpstr>
      <vt:lpstr>Widoki </vt:lpstr>
      <vt:lpstr>Widoki c.d.</vt:lpstr>
      <vt:lpstr>Web API</vt:lpstr>
      <vt:lpstr>Web API c.d.</vt:lpstr>
      <vt:lpstr>Web API c.d.</vt:lpstr>
      <vt:lpstr>Plany dalszego rozwoju </vt:lpstr>
      <vt:lpstr>Dziękuję za uwagę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Tytuł Pracy  West Pomeranian University of Technology, Szczecin Poland</dc:title>
  <cp:lastModifiedBy>Sebastian Dyjeta</cp:lastModifiedBy>
  <cp:revision>108</cp:revision>
  <dcterms:modified xsi:type="dcterms:W3CDTF">2020-06-29T07:47:25Z</dcterms:modified>
</cp:coreProperties>
</file>